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7" r:id="rId3"/>
    <p:sldId id="268" r:id="rId4"/>
    <p:sldId id="273" r:id="rId5"/>
    <p:sldId id="269" r:id="rId6"/>
    <p:sldId id="274" r:id="rId7"/>
    <p:sldId id="280" r:id="rId8"/>
    <p:sldId id="278" r:id="rId9"/>
    <p:sldId id="276" r:id="rId10"/>
    <p:sldId id="282" r:id="rId11"/>
  </p:sldIdLst>
  <p:sldSz cx="9144000" cy="6858000" type="screen4x3"/>
  <p:notesSz cx="6797675" cy="99282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9999"/>
    <a:srgbClr val="B111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33" autoAdjust="0"/>
  </p:normalViewPr>
  <p:slideViewPr>
    <p:cSldViewPr>
      <p:cViewPr varScale="1">
        <p:scale>
          <a:sx n="110" d="100"/>
          <a:sy n="110" d="100"/>
        </p:scale>
        <p:origin x="1650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A32DB-4E1C-4421-83A4-7C017D5583CA}" type="datetimeFigureOut">
              <a:rPr lang="en-GB" smtClean="0"/>
              <a:t>24/01/2017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60F40-A253-4217-9FE1-DF074CEF44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6739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A32DB-4E1C-4421-83A4-7C017D5583CA}" type="datetimeFigureOut">
              <a:rPr lang="en-GB" smtClean="0"/>
              <a:t>24/01/2017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60F40-A253-4217-9FE1-DF074CEF44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3620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A32DB-4E1C-4421-83A4-7C017D5583CA}" type="datetimeFigureOut">
              <a:rPr lang="en-GB" smtClean="0"/>
              <a:t>24/01/2017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60F40-A253-4217-9FE1-DF074CEF44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558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A32DB-4E1C-4421-83A4-7C017D5583CA}" type="datetimeFigureOut">
              <a:rPr lang="en-GB" smtClean="0"/>
              <a:t>24/01/2017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60F40-A253-4217-9FE1-DF074CEF44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5445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A32DB-4E1C-4421-83A4-7C017D5583CA}" type="datetimeFigureOut">
              <a:rPr lang="en-GB" smtClean="0"/>
              <a:t>24/01/2017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60F40-A253-4217-9FE1-DF074CEF44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98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A32DB-4E1C-4421-83A4-7C017D5583CA}" type="datetimeFigureOut">
              <a:rPr lang="en-GB" smtClean="0"/>
              <a:t>24/01/2017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60F40-A253-4217-9FE1-DF074CEF44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3418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A32DB-4E1C-4421-83A4-7C017D5583CA}" type="datetimeFigureOut">
              <a:rPr lang="en-GB" smtClean="0"/>
              <a:t>24/01/2017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60F40-A253-4217-9FE1-DF074CEF44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5696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A32DB-4E1C-4421-83A4-7C017D5583CA}" type="datetimeFigureOut">
              <a:rPr lang="en-GB" smtClean="0"/>
              <a:t>24/01/2017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60F40-A253-4217-9FE1-DF074CEF44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7935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A32DB-4E1C-4421-83A4-7C017D5583CA}" type="datetimeFigureOut">
              <a:rPr lang="en-GB" smtClean="0"/>
              <a:t>24/01/2017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60F40-A253-4217-9FE1-DF074CEF44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2645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A32DB-4E1C-4421-83A4-7C017D5583CA}" type="datetimeFigureOut">
              <a:rPr lang="en-GB" smtClean="0"/>
              <a:t>24/01/2017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60F40-A253-4217-9FE1-DF074CEF44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930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0A32DB-4E1C-4421-83A4-7C017D5583CA}" type="datetimeFigureOut">
              <a:rPr lang="en-GB" smtClean="0"/>
              <a:t>24/01/2017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60F40-A253-4217-9FE1-DF074CEF44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4664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A32DB-4E1C-4421-83A4-7C017D5583CA}" type="datetimeFigureOut">
              <a:rPr lang="en-GB" smtClean="0"/>
              <a:t>24/01/2017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260F40-A253-4217-9FE1-DF074CEF44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771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-20980"/>
            <a:ext cx="48455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7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75" b="8651"/>
          <a:stretch/>
        </p:blipFill>
        <p:spPr>
          <a:xfrm>
            <a:off x="683568" y="332656"/>
            <a:ext cx="8208912" cy="626469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047661"/>
            <a:ext cx="2232248" cy="1482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6400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16632"/>
            <a:ext cx="3031666" cy="7126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9254"/>
            <a:ext cx="9144000" cy="640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54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16632"/>
            <a:ext cx="3031666" cy="7126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340767"/>
            <a:ext cx="8064896" cy="537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95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16632"/>
            <a:ext cx="3031666" cy="7126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1871" y="1412776"/>
            <a:ext cx="5404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latin typeface="Garamond" panose="02020404030301010803" pitchFamily="18" charset="0"/>
              </a:rPr>
              <a:t>PROCESS AND PUBLICATION STRUCTURE:</a:t>
            </a:r>
            <a:endParaRPr lang="en-US" sz="2400" u="sng" dirty="0">
              <a:latin typeface="Garamond" panose="02020404030301010803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1871" y="2280383"/>
            <a:ext cx="857994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GB" sz="3600" dirty="0" smtClean="0">
              <a:latin typeface="Garamond" panose="02020404030301010803" pitchFamily="18" charset="0"/>
            </a:endParaRPr>
          </a:p>
          <a:p>
            <a:pPr algn="just"/>
            <a:r>
              <a:rPr lang="en-GB" sz="3600" dirty="0" smtClean="0">
                <a:latin typeface="Garamond" panose="02020404030301010803" pitchFamily="18" charset="0"/>
              </a:rPr>
              <a:t>1.  </a:t>
            </a:r>
            <a:r>
              <a:rPr lang="en-GB" sz="3600" b="1" dirty="0" smtClean="0">
                <a:latin typeface="Garamond" panose="02020404030301010803" pitchFamily="18" charset="0"/>
              </a:rPr>
              <a:t>Observing</a:t>
            </a:r>
            <a:r>
              <a:rPr lang="en-GB" sz="3600" dirty="0" smtClean="0">
                <a:latin typeface="Garamond" panose="02020404030301010803" pitchFamily="18" charset="0"/>
              </a:rPr>
              <a:t> the reality </a:t>
            </a:r>
            <a:r>
              <a:rPr lang="en-GB" sz="3600" dirty="0">
                <a:latin typeface="Garamond" panose="02020404030301010803" pitchFamily="18" charset="0"/>
              </a:rPr>
              <a:t>on the ground</a:t>
            </a:r>
          </a:p>
          <a:p>
            <a:pPr algn="just"/>
            <a:r>
              <a:rPr lang="en-GB" sz="3600" dirty="0" smtClean="0">
                <a:latin typeface="Garamond" panose="02020404030301010803" pitchFamily="18" charset="0"/>
              </a:rPr>
              <a:t>2.  Our </a:t>
            </a:r>
            <a:r>
              <a:rPr lang="en-GB" sz="3600" b="1" dirty="0">
                <a:latin typeface="Garamond" panose="02020404030301010803" pitchFamily="18" charset="0"/>
              </a:rPr>
              <a:t>vision on an inclusive Europe </a:t>
            </a:r>
          </a:p>
          <a:p>
            <a:pPr algn="just"/>
            <a:r>
              <a:rPr lang="en-GB" sz="3600" dirty="0" smtClean="0">
                <a:latin typeface="Garamond" panose="02020404030301010803" pitchFamily="18" charset="0"/>
              </a:rPr>
              <a:t>3. </a:t>
            </a:r>
            <a:r>
              <a:rPr lang="en-GB" sz="3600" b="1" dirty="0" smtClean="0">
                <a:latin typeface="Garamond" panose="02020404030301010803" pitchFamily="18" charset="0"/>
              </a:rPr>
              <a:t>Actions/solutions</a:t>
            </a:r>
            <a:r>
              <a:rPr lang="en-GB" sz="3600" dirty="0" smtClean="0">
                <a:latin typeface="Garamond" panose="02020404030301010803" pitchFamily="18" charset="0"/>
              </a:rPr>
              <a:t> </a:t>
            </a:r>
            <a:r>
              <a:rPr lang="en-GB" sz="3600" dirty="0">
                <a:latin typeface="Garamond" panose="02020404030301010803" pitchFamily="18" charset="0"/>
              </a:rPr>
              <a:t>to foster </a:t>
            </a:r>
            <a:r>
              <a:rPr lang="en-GB" sz="3600" dirty="0" smtClean="0">
                <a:latin typeface="Garamond" panose="02020404030301010803" pitchFamily="18" charset="0"/>
              </a:rPr>
              <a:t>integration processes</a:t>
            </a:r>
          </a:p>
          <a:p>
            <a:pPr algn="just"/>
            <a:endParaRPr lang="en-GB" sz="36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275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16632"/>
            <a:ext cx="3031666" cy="7126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304900"/>
            <a:ext cx="8061844" cy="536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06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16632"/>
            <a:ext cx="3031666" cy="7126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1871" y="1277438"/>
            <a:ext cx="5404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latin typeface="Garamond" panose="02020404030301010803" pitchFamily="18" charset="0"/>
              </a:rPr>
              <a:t>MAIN FINDINGS</a:t>
            </a:r>
            <a:endParaRPr lang="en-US" sz="2400" u="sng" dirty="0">
              <a:latin typeface="Garamond" panose="02020404030301010803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1871" y="2145045"/>
            <a:ext cx="857994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Font typeface="+mj-lt"/>
              <a:buAutoNum type="arabicPeriod"/>
            </a:pPr>
            <a:r>
              <a:rPr lang="en-GB" sz="3600" b="1" dirty="0">
                <a:latin typeface="Garamond" panose="02020404030301010803" pitchFamily="18" charset="0"/>
              </a:rPr>
              <a:t>Active involvement of </a:t>
            </a:r>
            <a:r>
              <a:rPr lang="en-GB" sz="3600" b="1" dirty="0" smtClean="0">
                <a:latin typeface="Garamond" panose="02020404030301010803" pitchFamily="18" charset="0"/>
              </a:rPr>
              <a:t>migrants</a:t>
            </a:r>
            <a:endParaRPr lang="en-GB" sz="3600" dirty="0">
              <a:latin typeface="Garamond" panose="02020404030301010803" pitchFamily="18" charset="0"/>
            </a:endParaRPr>
          </a:p>
          <a:p>
            <a:pPr marL="742950" indent="-742950" algn="just">
              <a:buFont typeface="+mj-lt"/>
              <a:buAutoNum type="arabicPeriod"/>
            </a:pPr>
            <a:endParaRPr lang="en-GB" sz="3600" b="1" dirty="0" smtClean="0">
              <a:latin typeface="Garamond" panose="02020404030301010803" pitchFamily="18" charset="0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en-GB" sz="3600" b="1" dirty="0" smtClean="0">
                <a:latin typeface="Garamond" panose="02020404030301010803" pitchFamily="18" charset="0"/>
              </a:rPr>
              <a:t>Empowering </a:t>
            </a:r>
            <a:r>
              <a:rPr lang="en-GB" sz="3600" b="1" dirty="0">
                <a:latin typeface="Garamond" panose="02020404030301010803" pitchFamily="18" charset="0"/>
              </a:rPr>
              <a:t>their active participation into </a:t>
            </a:r>
            <a:r>
              <a:rPr lang="en-GB" sz="3600" b="1" dirty="0" smtClean="0">
                <a:latin typeface="Garamond" panose="02020404030301010803" pitchFamily="18" charset="0"/>
              </a:rPr>
              <a:t>society</a:t>
            </a:r>
          </a:p>
          <a:p>
            <a:pPr marL="742950" indent="-742950" algn="just">
              <a:buFont typeface="+mj-lt"/>
              <a:buAutoNum type="arabicPeriod"/>
            </a:pPr>
            <a:endParaRPr lang="en-GB" sz="3600" b="1" dirty="0">
              <a:latin typeface="Garamond" panose="02020404030301010803" pitchFamily="18" charset="0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en-GB" sz="3600" b="1" dirty="0" smtClean="0">
                <a:latin typeface="Garamond" panose="02020404030301010803" pitchFamily="18" charset="0"/>
              </a:rPr>
              <a:t>Showcase their positive contributions</a:t>
            </a:r>
          </a:p>
          <a:p>
            <a:pPr marL="742950" indent="-742950" algn="just">
              <a:buFont typeface="+mj-lt"/>
              <a:buAutoNum type="arabicPeriod"/>
            </a:pPr>
            <a:endParaRPr lang="en-GB" sz="3600" b="1" dirty="0">
              <a:latin typeface="Garamond" panose="02020404030301010803" pitchFamily="18" charset="0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en-GB" sz="3600" b="1" dirty="0" smtClean="0">
                <a:latin typeface="Garamond" panose="02020404030301010803" pitchFamily="18" charset="0"/>
              </a:rPr>
              <a:t>Innovation</a:t>
            </a:r>
            <a:endParaRPr lang="en-GB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08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16632"/>
            <a:ext cx="3031666" cy="7126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5536" y="2132856"/>
            <a:ext cx="857994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Font typeface="+mj-lt"/>
              <a:buAutoNum type="arabicPeriod" startAt="5"/>
            </a:pPr>
            <a:r>
              <a:rPr lang="en-GB" sz="3600" b="1" dirty="0">
                <a:latin typeface="Garamond" panose="02020404030301010803" pitchFamily="18" charset="0"/>
              </a:rPr>
              <a:t>S</a:t>
            </a:r>
            <a:r>
              <a:rPr lang="en-GB" sz="3600" b="1" dirty="0" smtClean="0">
                <a:latin typeface="Garamond" panose="02020404030301010803" pitchFamily="18" charset="0"/>
              </a:rPr>
              <a:t>pecific focus </a:t>
            </a:r>
            <a:r>
              <a:rPr lang="en-GB" sz="3600" b="1" dirty="0">
                <a:latin typeface="Garamond" panose="02020404030301010803" pitchFamily="18" charset="0"/>
              </a:rPr>
              <a:t>on the </a:t>
            </a:r>
            <a:r>
              <a:rPr lang="en-GB" sz="3600" b="1" dirty="0" smtClean="0">
                <a:latin typeface="Garamond" panose="02020404030301010803" pitchFamily="18" charset="0"/>
              </a:rPr>
              <a:t>most vulnerable</a:t>
            </a:r>
            <a:endParaRPr lang="en-GB" sz="3600" dirty="0" smtClean="0">
              <a:latin typeface="Garamond" panose="02020404030301010803" pitchFamily="18" charset="0"/>
            </a:endParaRPr>
          </a:p>
          <a:p>
            <a:pPr marL="742950" indent="-742950" algn="just">
              <a:buFont typeface="+mj-lt"/>
              <a:buAutoNum type="arabicPeriod" startAt="5"/>
            </a:pPr>
            <a:endParaRPr lang="en-GB" sz="3600" dirty="0" smtClean="0">
              <a:latin typeface="Garamond" panose="02020404030301010803" pitchFamily="18" charset="0"/>
            </a:endParaRPr>
          </a:p>
          <a:p>
            <a:pPr marL="742950" indent="-742950" algn="just">
              <a:buFont typeface="+mj-lt"/>
              <a:buAutoNum type="arabicPeriod" startAt="5"/>
            </a:pPr>
            <a:r>
              <a:rPr lang="en-GB" sz="3600" b="1" dirty="0">
                <a:latin typeface="Garamond" panose="02020404030301010803" pitchFamily="18" charset="0"/>
              </a:rPr>
              <a:t>Partnerships at local </a:t>
            </a:r>
            <a:r>
              <a:rPr lang="en-GB" sz="3600" b="1" dirty="0" smtClean="0">
                <a:latin typeface="Garamond" panose="02020404030301010803" pitchFamily="18" charset="0"/>
              </a:rPr>
              <a:t>level</a:t>
            </a:r>
          </a:p>
          <a:p>
            <a:pPr marL="742950" indent="-742950" algn="just">
              <a:buFont typeface="+mj-lt"/>
              <a:buAutoNum type="arabicPeriod" startAt="5"/>
            </a:pPr>
            <a:endParaRPr lang="en-GB" sz="3600" dirty="0">
              <a:latin typeface="Garamond" panose="02020404030301010803" pitchFamily="18" charset="0"/>
            </a:endParaRPr>
          </a:p>
          <a:p>
            <a:pPr marL="742950" indent="-742950" algn="just">
              <a:buFont typeface="+mj-lt"/>
              <a:buAutoNum type="arabicPeriod" startAt="5"/>
            </a:pPr>
            <a:r>
              <a:rPr lang="en-GB" sz="3600" b="1" dirty="0">
                <a:latin typeface="Garamond" panose="02020404030301010803" pitchFamily="18" charset="0"/>
              </a:rPr>
              <a:t>Better monitoring</a:t>
            </a:r>
            <a:endParaRPr lang="en-GB" sz="3600" dirty="0">
              <a:latin typeface="Garamond" panose="020204040303010108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1871" y="1277438"/>
            <a:ext cx="54042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latin typeface="Garamond" panose="02020404030301010803" pitchFamily="18" charset="0"/>
              </a:rPr>
              <a:t>MAIN FINDINGS</a:t>
            </a:r>
            <a:endParaRPr lang="en-US" sz="2400" u="sng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4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16632"/>
            <a:ext cx="3031666" cy="7126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544" y="879069"/>
            <a:ext cx="5404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latin typeface="Garamond" panose="02020404030301010803" pitchFamily="18" charset="0"/>
              </a:rPr>
              <a:t>RECOMMENDATIONS TO EUROPEAN STATES</a:t>
            </a:r>
            <a:endParaRPr lang="en-US" sz="2400" u="sng" dirty="0">
              <a:latin typeface="Garamond" panose="02020404030301010803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7544" y="1746676"/>
            <a:ext cx="857994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Font typeface="+mj-lt"/>
              <a:buAutoNum type="arabicPeriod"/>
            </a:pPr>
            <a:endParaRPr lang="en-GB" sz="3200" b="1" dirty="0" smtClean="0">
              <a:latin typeface="Garamond" panose="02020404030301010803" pitchFamily="18" charset="0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en-GB" sz="3200" b="1" dirty="0" smtClean="0">
                <a:latin typeface="Garamond" panose="02020404030301010803" pitchFamily="18" charset="0"/>
              </a:rPr>
              <a:t>Implement </a:t>
            </a:r>
            <a:r>
              <a:rPr lang="en-GB" sz="3200" b="1" dirty="0">
                <a:latin typeface="Garamond" panose="02020404030301010803" pitchFamily="18" charset="0"/>
              </a:rPr>
              <a:t>national integration </a:t>
            </a:r>
            <a:r>
              <a:rPr lang="en-GB" sz="3200" b="1" dirty="0" smtClean="0">
                <a:latin typeface="Garamond" panose="02020404030301010803" pitchFamily="18" charset="0"/>
              </a:rPr>
              <a:t>strategies</a:t>
            </a:r>
          </a:p>
          <a:p>
            <a:pPr marL="742950" indent="-742950" algn="just">
              <a:buFont typeface="+mj-lt"/>
              <a:buAutoNum type="arabicPeriod"/>
            </a:pPr>
            <a:endParaRPr lang="en-GB" sz="3200" b="1" dirty="0" smtClean="0">
              <a:latin typeface="Garamond" panose="02020404030301010803" pitchFamily="18" charset="0"/>
            </a:endParaRPr>
          </a:p>
          <a:p>
            <a:pPr marL="742950" indent="-742950" algn="just">
              <a:buFont typeface="+mj-lt"/>
              <a:buAutoNum type="arabicPeriod"/>
            </a:pPr>
            <a:r>
              <a:rPr lang="en-GB" sz="3200" b="1" dirty="0" smtClean="0">
                <a:latin typeface="Garamond" panose="02020404030301010803" pitchFamily="18" charset="0"/>
              </a:rPr>
              <a:t>Avoid competition </a:t>
            </a:r>
            <a:r>
              <a:rPr lang="en-GB" sz="3200" b="1" dirty="0">
                <a:latin typeface="Garamond" panose="02020404030301010803" pitchFamily="18" charset="0"/>
              </a:rPr>
              <a:t>for economic </a:t>
            </a:r>
            <a:r>
              <a:rPr lang="en-GB" sz="3200" b="1" dirty="0" smtClean="0">
                <a:latin typeface="Garamond" panose="02020404030301010803" pitchFamily="18" charset="0"/>
              </a:rPr>
              <a:t>resources</a:t>
            </a:r>
          </a:p>
          <a:p>
            <a:pPr marL="742950" indent="-742950">
              <a:buFont typeface="+mj-lt"/>
              <a:buAutoNum type="arabicPeriod"/>
            </a:pPr>
            <a:endParaRPr lang="en-GB" sz="3200" b="1" dirty="0" smtClean="0">
              <a:latin typeface="Garamond" panose="02020404030301010803" pitchFamily="18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en-GB" sz="3200" b="1" dirty="0" smtClean="0">
                <a:latin typeface="Garamond" panose="02020404030301010803" pitchFamily="18" charset="0"/>
              </a:rPr>
              <a:t>Access </a:t>
            </a:r>
            <a:r>
              <a:rPr lang="en-GB" sz="3200" b="1" dirty="0">
                <a:latin typeface="Garamond" panose="02020404030301010803" pitchFamily="18" charset="0"/>
              </a:rPr>
              <a:t>to good quality </a:t>
            </a:r>
            <a:r>
              <a:rPr lang="en-GB" sz="3200" b="1" dirty="0" smtClean="0">
                <a:latin typeface="Garamond" panose="02020404030301010803" pitchFamily="18" charset="0"/>
              </a:rPr>
              <a:t>healthcare</a:t>
            </a:r>
          </a:p>
          <a:p>
            <a:pPr marL="742950" indent="-742950">
              <a:buFont typeface="+mj-lt"/>
              <a:buAutoNum type="arabicPeriod"/>
            </a:pPr>
            <a:endParaRPr lang="en-GB" sz="3200" b="1" dirty="0" smtClean="0">
              <a:latin typeface="Garamond" panose="02020404030301010803" pitchFamily="18" charset="0"/>
            </a:endParaRPr>
          </a:p>
          <a:p>
            <a:pPr marL="742950" indent="-742950">
              <a:buFont typeface="+mj-lt"/>
              <a:buAutoNum type="arabicPeriod"/>
            </a:pPr>
            <a:r>
              <a:rPr lang="en-GB" sz="3200" b="1" dirty="0" smtClean="0">
                <a:latin typeface="Garamond" panose="02020404030301010803" pitchFamily="18" charset="0"/>
              </a:rPr>
              <a:t>Effective housing policies </a:t>
            </a:r>
          </a:p>
          <a:p>
            <a:endParaRPr lang="en-GB" sz="3200" b="1" dirty="0" smtClean="0">
              <a:latin typeface="Garamond" panose="02020404030301010803" pitchFamily="18" charset="0"/>
            </a:endParaRPr>
          </a:p>
          <a:p>
            <a:endParaRPr lang="en-GB" sz="36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8288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16632"/>
            <a:ext cx="3031666" cy="71262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8557" y="1700808"/>
            <a:ext cx="8579947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GB" sz="3600" dirty="0" smtClean="0">
              <a:latin typeface="Garamond" panose="02020404030301010803" pitchFamily="18" charset="0"/>
            </a:endParaRPr>
          </a:p>
          <a:p>
            <a:pPr marL="514350" indent="-514350">
              <a:buFont typeface="+mj-lt"/>
              <a:buAutoNum type="arabicPeriod" startAt="5"/>
            </a:pPr>
            <a:r>
              <a:rPr lang="en-GB" sz="3200" b="1" dirty="0">
                <a:latin typeface="Garamond" panose="02020404030301010803" pitchFamily="18" charset="0"/>
              </a:rPr>
              <a:t>Access to education for migrants</a:t>
            </a:r>
          </a:p>
          <a:p>
            <a:pPr marL="514350" indent="-514350">
              <a:buFont typeface="+mj-lt"/>
              <a:buAutoNum type="arabicPeriod" startAt="5"/>
            </a:pPr>
            <a:endParaRPr lang="en-GB" sz="3200" b="1" dirty="0">
              <a:latin typeface="Garamond" panose="02020404030301010803" pitchFamily="18" charset="0"/>
            </a:endParaRPr>
          </a:p>
          <a:p>
            <a:pPr marL="514350" indent="-514350">
              <a:buFont typeface="+mj-lt"/>
              <a:buAutoNum type="arabicPeriod" startAt="5"/>
            </a:pPr>
            <a:r>
              <a:rPr lang="en-GB" sz="3200" b="1" dirty="0" smtClean="0">
                <a:latin typeface="Garamond" panose="02020404030301010803" pitchFamily="18" charset="0"/>
              </a:rPr>
              <a:t>Protect undocumented migrants’ rights and dignity</a:t>
            </a:r>
          </a:p>
          <a:p>
            <a:pPr marL="514350" indent="-514350">
              <a:buFont typeface="+mj-lt"/>
              <a:buAutoNum type="arabicPeriod" startAt="5"/>
            </a:pPr>
            <a:endParaRPr lang="en-GB" sz="3200" dirty="0">
              <a:latin typeface="Garamond" panose="02020404030301010803" pitchFamily="18" charset="0"/>
            </a:endParaRPr>
          </a:p>
          <a:p>
            <a:pPr marL="514350" indent="-514350">
              <a:buFont typeface="+mj-lt"/>
              <a:buAutoNum type="arabicPeriod" startAt="5"/>
            </a:pPr>
            <a:r>
              <a:rPr lang="en-GB" sz="3200" b="1" dirty="0" smtClean="0">
                <a:latin typeface="Garamond" panose="02020404030301010803" pitchFamily="18" charset="0"/>
              </a:rPr>
              <a:t>Empower</a:t>
            </a:r>
            <a:r>
              <a:rPr lang="en-GB" sz="3200" dirty="0" smtClean="0">
                <a:latin typeface="Garamond" panose="02020404030301010803" pitchFamily="18" charset="0"/>
              </a:rPr>
              <a:t> </a:t>
            </a:r>
            <a:r>
              <a:rPr lang="en-GB" sz="3200" b="1" dirty="0">
                <a:latin typeface="Garamond" panose="02020404030301010803" pitchFamily="18" charset="0"/>
              </a:rPr>
              <a:t>migrants and receiving communities to be active contributors to </a:t>
            </a:r>
            <a:r>
              <a:rPr lang="en-GB" sz="3200" b="1" dirty="0" smtClean="0">
                <a:latin typeface="Garamond" panose="02020404030301010803" pitchFamily="18" charset="0"/>
              </a:rPr>
              <a:t>society</a:t>
            </a:r>
            <a:endParaRPr lang="en-GB" sz="3200" dirty="0">
              <a:latin typeface="Garamond" panose="020204040303010108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879069"/>
            <a:ext cx="54042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latin typeface="Garamond" panose="02020404030301010803" pitchFamily="18" charset="0"/>
              </a:rPr>
              <a:t>RECOMMENDATIONS TO EUROPEAN STATES</a:t>
            </a:r>
            <a:endParaRPr lang="en-US" sz="2400" u="sng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64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1233</TotalTime>
  <Words>107</Words>
  <Application>Microsoft Office PowerPoint</Application>
  <PresentationFormat>On-screen Show (4:3)</PresentationFormat>
  <Paragraphs>35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Garamond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Sonia Haapanen</dc:creator>
  <cp:lastModifiedBy>BAILEY Heather</cp:lastModifiedBy>
  <cp:revision>70</cp:revision>
  <cp:lastPrinted>2016-11-10T14:48:30Z</cp:lastPrinted>
  <dcterms:created xsi:type="dcterms:W3CDTF">2015-10-20T10:26:18Z</dcterms:created>
  <dcterms:modified xsi:type="dcterms:W3CDTF">2017-01-24T17:40:33Z</dcterms:modified>
</cp:coreProperties>
</file>