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3" r:id="rId2"/>
    <p:sldId id="314" r:id="rId3"/>
    <p:sldId id="315" r:id="rId4"/>
    <p:sldId id="316" r:id="rId5"/>
    <p:sldId id="329" r:id="rId6"/>
    <p:sldId id="321" r:id="rId7"/>
    <p:sldId id="322" r:id="rId8"/>
    <p:sldId id="330" r:id="rId9"/>
    <p:sldId id="331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1" autoAdjust="0"/>
  </p:normalViewPr>
  <p:slideViewPr>
    <p:cSldViewPr>
      <p:cViewPr>
        <p:scale>
          <a:sx n="66" d="100"/>
          <a:sy n="66" d="100"/>
        </p:scale>
        <p:origin x="-129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DAE8AF-6C4F-412F-9F10-6CE407CC2294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3B107A-DB8B-46AD-ADF1-5F6407FF7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825DD1-4C1D-497C-A2F5-C1BB93010DBE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2BEF7E-603B-4971-80D7-0043E3296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07072-6794-4BD5-BD53-C48F430230D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0D1988-E7E4-497A-96E4-455350AD2D1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2DD4D-2C48-43A7-93D9-6D9F2C539AB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ADCB71-CFF6-4A81-8F36-9612A075F14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023EE-9AB8-4C98-AA88-E06155DEB0B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71A26-098F-4797-B1FC-93C6BF02C45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C1C996-C725-4FFC-83A7-F0A9D2BD3FB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6FDB5-7F1F-405E-9436-18EAB5C37F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6EE6A-B716-41C8-AA7C-F4A3F825076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A66C-B862-4FB7-8C00-1E38DF1327B7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3C5D-A345-42E3-85D8-F48BFB394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8861-5F19-448F-AE3A-E8CBA946EEDB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8DAD-3750-4616-B839-6A9B15BC3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AB0E-A335-4664-9A3C-41255D0D99BE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1055-888B-4C1D-9D78-48997C1E8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516F-F667-43ED-B822-2151F928AAB4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2B25-67FB-485C-ACD1-904C9895A7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5291-96ED-42F0-ADF2-5F911E6221B3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F2D4-3BA4-47C0-B359-AC84CF5487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6D45-F8E9-41B3-9963-BA91D286178A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18F9-06F9-4B8F-9FE4-126344CAB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137D-0700-4C4D-BC2D-7C96BB8C8BC0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A76C-617B-4ED4-B95A-61E6C29BC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76A6-D145-4059-9030-B8EF714867B3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66D0-1CCC-4A01-BA51-6A763E125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7785-16E4-455D-BE5C-7C45B70E8F3A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9EE1-C457-4B23-BCB0-DB3F3DBD2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6215-0932-477E-9727-38A99257C056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EC3C-CF72-4838-8FE4-234D050258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6728-E290-40A2-B46C-558C1BF13314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BD2D-B548-437B-B2AC-0DAF6EEFE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3711F2-4F8F-4C6F-9357-20D99C01547A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0F47EE-B228-4C6C-96D0-AFCC5531D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395288" y="1052513"/>
            <a:ext cx="85693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Calibri" pitchFamily="34" charset="0"/>
              </a:rPr>
              <a:t>			</a:t>
            </a:r>
            <a:endParaRPr lang="en-GB" sz="1200">
              <a:latin typeface="Calibri" pitchFamily="34" charset="0"/>
            </a:endParaRPr>
          </a:p>
          <a:p>
            <a:endParaRPr lang="en-GB" sz="1200">
              <a:latin typeface="Calibri" pitchFamily="34" charset="0"/>
            </a:endParaRPr>
          </a:p>
          <a:p>
            <a:endParaRPr lang="en-GB" sz="800" b="1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15363" name="Picture 3" descr="FareShare -  chef preparing meals"/>
          <p:cNvPicPr>
            <a:picLocks noChangeAspect="1" noChangeArrowheads="1"/>
          </p:cNvPicPr>
          <p:nvPr/>
        </p:nvPicPr>
        <p:blipFill>
          <a:blip r:embed="rId4"/>
          <a:srcRect r="19193"/>
          <a:stretch>
            <a:fillRect/>
          </a:stretch>
        </p:blipFill>
        <p:spPr bwMode="auto">
          <a:xfrm>
            <a:off x="3492500" y="2133600"/>
            <a:ext cx="11668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Fareshare -  063 meal time"/>
          <p:cNvPicPr>
            <a:picLocks noChangeAspect="1" noChangeArrowheads="1"/>
          </p:cNvPicPr>
          <p:nvPr/>
        </p:nvPicPr>
        <p:blipFill>
          <a:blip r:embed="rId5"/>
          <a:srcRect l="16949" r="10410"/>
          <a:stretch>
            <a:fillRect/>
          </a:stretch>
        </p:blipFill>
        <p:spPr bwMode="auto">
          <a:xfrm>
            <a:off x="4787900" y="2133600"/>
            <a:ext cx="10795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\\10-84-0-6\FS_Files\Shared Resources\Photos and Videos\Photos and videos\stock images\display\StandAlone\_Z0B35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149725"/>
            <a:ext cx="117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\\10-84-0-6\FS_Files\Shared Resources\Photos and Videos\Photos and videos\stock images\display\_Z0B37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149725"/>
            <a:ext cx="1079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476375" y="5949950"/>
            <a:ext cx="65516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i="1">
                <a:solidFill>
                  <a:srgbClr val="99CC00"/>
                </a:solidFill>
                <a:latin typeface="Calibri" pitchFamily="34" charset="0"/>
              </a:rPr>
              <a:t>Jonathan Pelluet</a:t>
            </a:r>
          </a:p>
          <a:p>
            <a:pPr algn="ctr"/>
            <a:r>
              <a:rPr lang="en-GB" sz="2000" b="1" i="1">
                <a:solidFill>
                  <a:srgbClr val="99CC00"/>
                </a:solidFill>
                <a:latin typeface="Calibri" pitchFamily="34" charset="0"/>
              </a:rPr>
              <a:t>Head of Fundraising</a:t>
            </a:r>
            <a:endParaRPr lang="en-GB" sz="2000">
              <a:solidFill>
                <a:srgbClr val="99CC00"/>
              </a:solidFill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2339975" y="1125538"/>
            <a:ext cx="482441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500" b="1" i="1">
                <a:solidFill>
                  <a:srgbClr val="99CC00"/>
                </a:solidFill>
                <a:latin typeface="Calibri" pitchFamily="34" charset="0"/>
              </a:rPr>
              <a:t>FareShare</a:t>
            </a:r>
          </a:p>
          <a:p>
            <a:pPr algn="ctr"/>
            <a:r>
              <a:rPr lang="en-GB" sz="2400" b="1" i="1">
                <a:solidFill>
                  <a:srgbClr val="99CC00"/>
                </a:solidFill>
                <a:latin typeface="Calibri" pitchFamily="34" charset="0"/>
              </a:rPr>
              <a:t>Fighting hunger, tackling food waste</a:t>
            </a:r>
          </a:p>
          <a:p>
            <a:pPr algn="ctr"/>
            <a:endParaRPr lang="en-GB" sz="35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619250" y="1412875"/>
            <a:ext cx="4752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>
                <a:solidFill>
                  <a:srgbClr val="99CC00"/>
                </a:solidFill>
                <a:latin typeface="Calibri" pitchFamily="34" charset="0"/>
              </a:rPr>
              <a:t>The Issues &amp; the Need...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088" y="2057400"/>
            <a:ext cx="52578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>
                <a:latin typeface="Calibri" pitchFamily="34" charset="0"/>
              </a:rPr>
              <a:t>Food poverty &amp; hunger</a:t>
            </a:r>
            <a:r>
              <a:rPr lang="en-GB">
                <a:latin typeface="Calibri" pitchFamily="34" charset="0"/>
              </a:rPr>
              <a:t> in the UK is rising at a shocking rate and more and more people are having their lives blighted by hunger. </a:t>
            </a:r>
          </a:p>
          <a:p>
            <a:pPr>
              <a:buFont typeface="Wingdings" pitchFamily="2" charset="2"/>
              <a:buChar char="Ø"/>
            </a:pPr>
            <a:r>
              <a:rPr lang="en-GB" b="1" i="1">
                <a:latin typeface="Calibri" pitchFamily="34" charset="0"/>
              </a:rPr>
              <a:t> 	5m people </a:t>
            </a:r>
            <a:r>
              <a:rPr lang="en-GB" i="1">
                <a:latin typeface="Calibri" pitchFamily="34" charset="0"/>
              </a:rPr>
              <a:t>are effected by food  poverty</a:t>
            </a:r>
            <a:r>
              <a:rPr lang="en-GB" b="1" i="1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b="1" i="1">
                <a:latin typeface="Calibri" pitchFamily="34" charset="0"/>
              </a:rPr>
              <a:t> 	one in three people </a:t>
            </a:r>
            <a:r>
              <a:rPr lang="en-GB" i="1">
                <a:latin typeface="Calibri" pitchFamily="34" charset="0"/>
              </a:rPr>
              <a:t>have cut back food 	spending to cover the cost of rent</a:t>
            </a:r>
          </a:p>
          <a:p>
            <a:pPr>
              <a:buFont typeface="Wingdings" pitchFamily="2" charset="2"/>
              <a:buChar char="Ø"/>
            </a:pPr>
            <a:r>
              <a:rPr lang="en-GB" i="1">
                <a:latin typeface="Calibri" pitchFamily="34" charset="0"/>
              </a:rPr>
              <a:t> 	</a:t>
            </a:r>
            <a:r>
              <a:rPr lang="en-GB" b="1" i="1">
                <a:latin typeface="Calibri" pitchFamily="34" charset="0"/>
              </a:rPr>
              <a:t>37% of children in London </a:t>
            </a:r>
            <a:r>
              <a:rPr lang="en-GB" i="1">
                <a:latin typeface="Calibri" pitchFamily="34" charset="0"/>
              </a:rPr>
              <a:t>live in households 	with income below the poverty line</a:t>
            </a:r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The </a:t>
            </a:r>
            <a:r>
              <a:rPr lang="en-GB" b="1">
                <a:latin typeface="Calibri" pitchFamily="34" charset="0"/>
              </a:rPr>
              <a:t>charity sector </a:t>
            </a:r>
            <a:r>
              <a:rPr lang="en-GB">
                <a:latin typeface="Calibri" pitchFamily="34" charset="0"/>
              </a:rPr>
              <a:t>plays a key role:</a:t>
            </a:r>
            <a:endParaRPr lang="en-GB" b="1" i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i="1">
                <a:latin typeface="Calibri" pitchFamily="34" charset="0"/>
              </a:rPr>
              <a:t> 	60% of charities </a:t>
            </a:r>
            <a:r>
              <a:rPr lang="en-GB" i="1">
                <a:latin typeface="Calibri" pitchFamily="34" charset="0"/>
              </a:rPr>
              <a:t>we support have seen an 	</a:t>
            </a:r>
            <a:r>
              <a:rPr lang="en-GB" b="1" i="1">
                <a:latin typeface="Calibri" pitchFamily="34" charset="0"/>
              </a:rPr>
              <a:t>increase in the demand for food </a:t>
            </a:r>
            <a:r>
              <a:rPr lang="en-GB" i="1">
                <a:latin typeface="Calibri" pitchFamily="34" charset="0"/>
              </a:rPr>
              <a:t>since 2012</a:t>
            </a:r>
            <a:endParaRPr lang="en-GB" b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>
                <a:latin typeface="Calibri" pitchFamily="34" charset="0"/>
              </a:rPr>
              <a:t> 	40%</a:t>
            </a:r>
            <a:r>
              <a:rPr lang="en-GB">
                <a:latin typeface="Calibri" pitchFamily="34" charset="0"/>
              </a:rPr>
              <a:t> of the charities we support are </a:t>
            </a:r>
            <a:r>
              <a:rPr lang="en-GB" b="1">
                <a:latin typeface="Calibri" pitchFamily="34" charset="0"/>
              </a:rPr>
              <a:t>facing 	funding cuts</a:t>
            </a:r>
            <a:endParaRPr lang="en-GB" i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>
                <a:latin typeface="Calibri" pitchFamily="34" charset="0"/>
              </a:rPr>
              <a:t> 	70%</a:t>
            </a:r>
            <a:r>
              <a:rPr lang="en-GB">
                <a:latin typeface="Calibri" pitchFamily="34" charset="0"/>
              </a:rPr>
              <a:t> fear </a:t>
            </a:r>
            <a:r>
              <a:rPr lang="en-GB" b="1">
                <a:latin typeface="Calibri" pitchFamily="34" charset="0"/>
              </a:rPr>
              <a:t>demand for food will increase</a:t>
            </a:r>
            <a:r>
              <a:rPr lang="en-GB">
                <a:latin typeface="Calibri" pitchFamily="34" charset="0"/>
              </a:rPr>
              <a:t> in 	the future.</a:t>
            </a:r>
          </a:p>
          <a:p>
            <a:pPr>
              <a:buFont typeface="Wingdings" pitchFamily="2" charset="2"/>
              <a:buChar char="Ø"/>
            </a:pPr>
            <a:endParaRPr lang="en-GB" b="1">
              <a:latin typeface="Calibri" pitchFamily="34" charset="0"/>
            </a:endParaRPr>
          </a:p>
          <a:p>
            <a:endParaRPr lang="en-GB" i="1">
              <a:latin typeface="Calibri" pitchFamily="34" charset="0"/>
            </a:endParaRPr>
          </a:p>
          <a:p>
            <a:endParaRPr lang="en-GB" b="1" i="1">
              <a:latin typeface="Calibri" pitchFamily="34" charset="0"/>
            </a:endParaRPr>
          </a:p>
          <a:p>
            <a:pPr lvl="1"/>
            <a:r>
              <a:rPr lang="en-GB">
                <a:latin typeface="Calibri" pitchFamily="34" charset="0"/>
              </a:rPr>
              <a:t> </a:t>
            </a: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12" name="Picture 11" descr="Antonio Olmos Observer photos 2011 02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11863" y="2420938"/>
            <a:ext cx="2952750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547813" y="1557338"/>
            <a:ext cx="3887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>
                <a:solidFill>
                  <a:srgbClr val="99CC00"/>
                </a:solidFill>
                <a:latin typeface="Calibri" pitchFamily="34" charset="0"/>
              </a:rPr>
              <a:t>....at the same time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2205038"/>
            <a:ext cx="52562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>
                <a:latin typeface="Calibri" pitchFamily="34" charset="0"/>
              </a:rPr>
              <a:t>Good food is needlessly going to waste</a:t>
            </a:r>
            <a:r>
              <a:rPr lang="en-GB" b="1">
                <a:latin typeface="Calibri" pitchFamily="34" charset="0"/>
              </a:rPr>
              <a:t> </a:t>
            </a:r>
          </a:p>
          <a:p>
            <a:endParaRPr lang="en-GB" b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>
                <a:latin typeface="Calibri" pitchFamily="34" charset="0"/>
              </a:rPr>
              <a:t> 	3 million tonnes of food is wasted every 	year</a:t>
            </a:r>
            <a:r>
              <a:rPr lang="en-GB">
                <a:latin typeface="Calibri" pitchFamily="34" charset="0"/>
              </a:rPr>
              <a:t> from the food industry </a:t>
            </a:r>
          </a:p>
          <a:p>
            <a:endParaRPr lang="en-GB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	around </a:t>
            </a:r>
            <a:r>
              <a:rPr lang="en-GB" b="1">
                <a:latin typeface="Calibri" pitchFamily="34" charset="0"/>
              </a:rPr>
              <a:t>13%</a:t>
            </a:r>
            <a:r>
              <a:rPr lang="en-GB">
                <a:latin typeface="Calibri" pitchFamily="34" charset="0"/>
              </a:rPr>
              <a:t> of this 	– </a:t>
            </a:r>
            <a:r>
              <a:rPr lang="en-GB" b="1">
                <a:latin typeface="Calibri" pitchFamily="34" charset="0"/>
              </a:rPr>
              <a:t>400,000 tonnes </a:t>
            </a:r>
            <a:r>
              <a:rPr lang="en-GB">
                <a:latin typeface="Calibri" pitchFamily="34" charset="0"/>
              </a:rPr>
              <a:t>– is 	safe, edible and could be eaten by people 	who really need it....</a:t>
            </a:r>
          </a:p>
          <a:p>
            <a:pPr>
              <a:buFont typeface="Wingdings" pitchFamily="2" charset="2"/>
              <a:buChar char="Ø"/>
            </a:pPr>
            <a:endParaRPr lang="en-GB">
              <a:latin typeface="Calibri" pitchFamily="34" charset="0"/>
            </a:endParaRPr>
          </a:p>
          <a:p>
            <a:r>
              <a:rPr lang="en-GB" b="1" i="1">
                <a:latin typeface="Calibri" pitchFamily="34" charset="0"/>
              </a:rPr>
              <a:t>       </a:t>
            </a:r>
          </a:p>
          <a:p>
            <a:endParaRPr lang="en-GB" b="1" i="1">
              <a:latin typeface="Calibri" pitchFamily="34" charset="0"/>
            </a:endParaRPr>
          </a:p>
          <a:p>
            <a:r>
              <a:rPr lang="en-GB" b="1" i="1">
                <a:latin typeface="Calibri" pitchFamily="34" charset="0"/>
              </a:rPr>
              <a:t>	</a:t>
            </a:r>
            <a:endParaRPr lang="en-GB" sz="2400" b="1" i="1">
              <a:solidFill>
                <a:srgbClr val="99CC00"/>
              </a:solidFill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14" name="Picture 13" descr="\\10-84-0-6\FS_Files\Shared Resources\Photos and Videos\Photos and videos\stock images\display\StandAlone\_Z0B35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708275"/>
            <a:ext cx="2735262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2275" y="5229225"/>
            <a:ext cx="6408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 i="1">
                <a:latin typeface="Calibri" pitchFamily="34" charset="0"/>
              </a:rPr>
              <a:t> </a:t>
            </a:r>
            <a:r>
              <a:rPr lang="en-GB" sz="3000" b="1" i="1">
                <a:solidFill>
                  <a:srgbClr val="99CC00"/>
                </a:solidFill>
                <a:latin typeface="Calibri" pitchFamily="34" charset="0"/>
              </a:rPr>
              <a:t>...NEARLY 1,000,000,000 MEALS!!!</a:t>
            </a:r>
            <a:endParaRPr lang="en-GB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9"/>
          <p:cNvSpPr txBox="1">
            <a:spLocks noChangeArrowheads="1"/>
          </p:cNvSpPr>
          <p:nvPr/>
        </p:nvSpPr>
        <p:spPr bwMode="auto">
          <a:xfrm>
            <a:off x="1619250" y="1341438"/>
            <a:ext cx="259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>
              <a:latin typeface="Calibri" pitchFamily="34" charset="0"/>
            </a:endParaRP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87450" y="1412875"/>
            <a:ext cx="39608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>
                <a:solidFill>
                  <a:srgbClr val="99CC00"/>
                </a:solidFill>
                <a:latin typeface="Calibri" pitchFamily="34" charset="0"/>
              </a:rPr>
              <a:t>FareShare’s work....</a:t>
            </a:r>
          </a:p>
        </p:txBody>
      </p:sp>
      <p:pic>
        <p:nvPicPr>
          <p:cNvPr id="21509" name="Picture 6" descr="\\10-84-0-6\FS_Files\Shared Resources\Photos and Videos\Photos and videos\stock images\display\StandAlone\_Z0B35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060575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\\10-84-0-6\FS_Files\Shared Resources\Photos and Videos\Photos and videos\stock images\display\_Z0B37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916113"/>
            <a:ext cx="10810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\\10-84-0-6\FS_Files\Shared Resources\Photos and Videos\Photos and videos\stock images\display\StandAlone\_Z0B35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2420938"/>
            <a:ext cx="9366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651500" y="3429000"/>
            <a:ext cx="2520950" cy="6477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en-GB" sz="1200">
                <a:latin typeface="Calibri" pitchFamily="34" charset="0"/>
              </a:rPr>
              <a:t>Our </a:t>
            </a:r>
            <a:r>
              <a:rPr lang="en-GB" sz="1200" b="1">
                <a:latin typeface="Calibri" pitchFamily="34" charset="0"/>
              </a:rPr>
              <a:t>800</a:t>
            </a:r>
            <a:r>
              <a:rPr lang="en-GB" sz="1200">
                <a:latin typeface="Calibri" pitchFamily="34" charset="0"/>
              </a:rPr>
              <a:t> volunteers sort the food at our </a:t>
            </a:r>
            <a:r>
              <a:rPr lang="en-GB" sz="1200" b="1">
                <a:latin typeface="Calibri" pitchFamily="34" charset="0"/>
              </a:rPr>
              <a:t>17 depots</a:t>
            </a:r>
            <a:r>
              <a:rPr lang="en-GB" sz="1200">
                <a:latin typeface="Calibri" pitchFamily="34" charset="0"/>
              </a:rPr>
              <a:t>, &amp; deliver it using our </a:t>
            </a:r>
            <a:r>
              <a:rPr lang="en-GB" sz="1200" b="1">
                <a:latin typeface="Calibri" pitchFamily="34" charset="0"/>
              </a:rPr>
              <a:t>25 delivery vehicles</a:t>
            </a:r>
            <a:r>
              <a:rPr lang="en-GB" sz="1200">
                <a:latin typeface="Calibri" pitchFamily="34" charset="0"/>
              </a:rPr>
              <a:t>... </a:t>
            </a:r>
            <a:endParaRPr lang="en-US" sz="1200"/>
          </a:p>
        </p:txBody>
      </p:sp>
      <p:pic>
        <p:nvPicPr>
          <p:cNvPr id="2151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4292600"/>
            <a:ext cx="7191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\\10-84-0-6\FS_Files\Shared Resources\Photos and Videos\Photos and videos\stock images\display\Fareshare -  063 meal ti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4868863"/>
            <a:ext cx="10080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2988" y="5805488"/>
            <a:ext cx="2520950" cy="6477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en-GB" sz="1200">
                <a:latin typeface="Calibri" pitchFamily="34" charset="0"/>
              </a:rPr>
              <a:t>...and </a:t>
            </a:r>
            <a:r>
              <a:rPr lang="en-GB" sz="1200" b="1">
                <a:latin typeface="Calibri" pitchFamily="34" charset="0"/>
              </a:rPr>
              <a:t>35,000 disadvantaged people </a:t>
            </a:r>
            <a:r>
              <a:rPr lang="en-GB" sz="1200">
                <a:latin typeface="Calibri" pitchFamily="34" charset="0"/>
              </a:rPr>
              <a:t>everyday enjoy food provided by FareShare.</a:t>
            </a:r>
            <a:endParaRPr lang="en-US" sz="1200"/>
          </a:p>
        </p:txBody>
      </p:sp>
      <p:pic>
        <p:nvPicPr>
          <p:cNvPr id="21516" name="Picture 14" descr="\\10-84-0-6\FS_Files\Shared Resources\Photos and Videos\Photos and videos\stock images\display\american church portrait.jpg"/>
          <p:cNvPicPr>
            <a:picLocks noChangeAspect="1" noChangeArrowheads="1"/>
          </p:cNvPicPr>
          <p:nvPr/>
        </p:nvPicPr>
        <p:blipFill>
          <a:blip r:embed="rId9"/>
          <a:srcRect l="529" t="3816" r="8562" b="19847"/>
          <a:stretch>
            <a:fillRect/>
          </a:stretch>
        </p:blipFill>
        <p:spPr bwMode="auto">
          <a:xfrm>
            <a:off x="7092950" y="4508500"/>
            <a:ext cx="10080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\\10-84-0-6\FS_Files\Shared Resources\Photos and Videos\Photos and videos\stock images\display\man with tray 99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5013325"/>
            <a:ext cx="13684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24525" y="5732463"/>
            <a:ext cx="2519363" cy="6492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en-GB" sz="1200">
                <a:latin typeface="Calibri" pitchFamily="34" charset="0"/>
              </a:rPr>
              <a:t>The </a:t>
            </a:r>
            <a:r>
              <a:rPr lang="en-GB" sz="1200" b="1">
                <a:latin typeface="Calibri" pitchFamily="34" charset="0"/>
              </a:rPr>
              <a:t>760</a:t>
            </a:r>
            <a:r>
              <a:rPr lang="en-GB" sz="1200">
                <a:latin typeface="Calibri" pitchFamily="34" charset="0"/>
              </a:rPr>
              <a:t> </a:t>
            </a:r>
            <a:r>
              <a:rPr lang="en-GB" sz="1200" b="1">
                <a:latin typeface="Calibri" pitchFamily="34" charset="0"/>
              </a:rPr>
              <a:t>grassroots community </a:t>
            </a:r>
            <a:r>
              <a:rPr lang="en-GB" sz="1200">
                <a:latin typeface="Calibri" pitchFamily="34" charset="0"/>
              </a:rPr>
              <a:t>projects we support use this for their vulnerable clients...</a:t>
            </a:r>
            <a:endParaRPr lang="en-US" sz="12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284663" y="2636838"/>
            <a:ext cx="1008062" cy="576262"/>
          </a:xfrm>
          <a:prstGeom prst="rightArrow">
            <a:avLst>
              <a:gd name="adj1" fmla="val 50000"/>
              <a:gd name="adj2" fmla="val 35784"/>
            </a:avLst>
          </a:prstGeom>
          <a:solidFill>
            <a:srgbClr val="9BBB59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5400000">
            <a:off x="6489700" y="4248150"/>
            <a:ext cx="577850" cy="381000"/>
          </a:xfrm>
          <a:prstGeom prst="rightArrow">
            <a:avLst>
              <a:gd name="adj1" fmla="val 50000"/>
              <a:gd name="adj2" fmla="val 37917"/>
            </a:avLst>
          </a:prstGeom>
          <a:solidFill>
            <a:srgbClr val="9BBB59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10800000">
            <a:off x="4211638" y="5229225"/>
            <a:ext cx="1008062" cy="647700"/>
          </a:xfrm>
          <a:prstGeom prst="rightArrow">
            <a:avLst>
              <a:gd name="adj1" fmla="val 50000"/>
              <a:gd name="adj2" fmla="val 35784"/>
            </a:avLst>
          </a:prstGeom>
          <a:solidFill>
            <a:srgbClr val="9BBB59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21522" name="Picture 5" descr="\\10-84-0-6\FS_Files\Shared Resources\Photos and Videos\Photos and videos\stock images\display\StandAlone\_Z0B353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92275" y="2492375"/>
            <a:ext cx="1511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71550" y="3429000"/>
            <a:ext cx="2520950" cy="6477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en-GB" sz="1200">
                <a:latin typeface="Calibri" pitchFamily="34" charset="0"/>
              </a:rPr>
              <a:t>FareShare rescues edible ‘surplus’ food from the food industry - </a:t>
            </a:r>
            <a:r>
              <a:rPr lang="en-GB" sz="1200" b="1">
                <a:latin typeface="Calibri" pitchFamily="34" charset="0"/>
              </a:rPr>
              <a:t>3,600</a:t>
            </a:r>
            <a:r>
              <a:rPr lang="en-GB" sz="1200">
                <a:latin typeface="Calibri" pitchFamily="34" charset="0"/>
              </a:rPr>
              <a:t> tonnes (</a:t>
            </a:r>
            <a:r>
              <a:rPr lang="en-GB" sz="1200" b="1">
                <a:latin typeface="Calibri" pitchFamily="34" charset="0"/>
              </a:rPr>
              <a:t>8.5m meals</a:t>
            </a:r>
            <a:r>
              <a:rPr lang="en-GB" sz="1200">
                <a:latin typeface="Calibri" pitchFamily="34" charset="0"/>
              </a:rPr>
              <a:t>) in 2011/12</a:t>
            </a:r>
            <a:r>
              <a:rPr lang="en-GB" sz="1200">
                <a:latin typeface="Times New Roman" pitchFamily="18" charset="0"/>
              </a:rPr>
              <a:t>...</a:t>
            </a:r>
            <a:endParaRPr lang="en-US" sz="1200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3851275" y="4365625"/>
            <a:ext cx="1657350" cy="4318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200" i="1"/>
              <a:t>Fighting hunger by tackling food waste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08400" y="3429000"/>
            <a:ext cx="19431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09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547813" y="1557338"/>
            <a:ext cx="38877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b="1">
              <a:solidFill>
                <a:srgbClr val="99CC00"/>
              </a:solidFill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350" y="1341438"/>
            <a:ext cx="6553200" cy="7191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4000" b="1" dirty="0">
                <a:solidFill>
                  <a:srgbClr val="99CC00"/>
                </a:solidFill>
                <a:latin typeface="+mn-lt"/>
              </a:rPr>
              <a:t>Grass-roots front-line impact</a:t>
            </a:r>
            <a:r>
              <a:rPr lang="en-GB" sz="4400" dirty="0"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latin typeface="+mj-lt"/>
                <a:ea typeface="+mj-ea"/>
                <a:cs typeface="+mj-cs"/>
              </a:rPr>
            </a:b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4479925"/>
            <a:ext cx="4032250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i="1" dirty="0"/>
              <a:t>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2988" y="4508500"/>
            <a:ext cx="7200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Kids Company </a:t>
            </a:r>
            <a:r>
              <a:rPr lang="en-GB" dirty="0">
                <a:latin typeface="+mn-lt"/>
              </a:rPr>
              <a:t>is a charity which provides practical, emotional and educational support to many of London's most vulnerable children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>
                <a:solidFill>
                  <a:srgbClr val="669900"/>
                </a:solidFill>
                <a:latin typeface="+mn-lt"/>
              </a:rPr>
              <a:t>“Our food programme transforms young lives, restoring hope, happiness and good health to thousands of children struggling against poverty and maltreatment. </a:t>
            </a:r>
            <a:r>
              <a:rPr lang="en-GB" b="1" i="1" dirty="0">
                <a:solidFill>
                  <a:srgbClr val="669900"/>
                </a:solidFill>
                <a:latin typeface="+mn-lt"/>
              </a:rPr>
              <a:t>FareShare</a:t>
            </a:r>
            <a:r>
              <a:rPr lang="en-GB" i="1" dirty="0">
                <a:solidFill>
                  <a:srgbClr val="669900"/>
                </a:solidFill>
                <a:latin typeface="+mn-lt"/>
              </a:rPr>
              <a:t> plays a vital role in helping us to achieve this."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9" name="Picture 18" descr="\\10-84-0-6\FS_Files\Shared Resources\Photos and Videos\Photos and videos\stock images\display\man with tray 99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2565400"/>
            <a:ext cx="2303462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1331913" y="1773238"/>
            <a:ext cx="6911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In London alone, FareShare serves over </a:t>
            </a:r>
            <a:r>
              <a:rPr lang="en-GB" b="1">
                <a:latin typeface="Calibri" pitchFamily="34" charset="0"/>
              </a:rPr>
              <a:t>110 grass-roots charities and community groups, </a:t>
            </a:r>
            <a:r>
              <a:rPr lang="en-GB">
                <a:latin typeface="Calibri" pitchFamily="34" charset="0"/>
              </a:rPr>
              <a:t>benefitting over </a:t>
            </a:r>
            <a:r>
              <a:rPr lang="en-GB" b="1">
                <a:latin typeface="Calibri" pitchFamily="34" charset="0"/>
              </a:rPr>
              <a:t>5,000 people every day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pic>
        <p:nvPicPr>
          <p:cNvPr id="18" name="Picture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420938"/>
            <a:ext cx="8636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547813" y="1557338"/>
            <a:ext cx="38877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b="1">
              <a:solidFill>
                <a:srgbClr val="99CC00"/>
              </a:solidFill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350" y="1341438"/>
            <a:ext cx="6553200" cy="7191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4000" b="1" dirty="0">
                <a:solidFill>
                  <a:srgbClr val="99CC00"/>
                </a:solidFill>
                <a:latin typeface="+mn-lt"/>
              </a:rPr>
              <a:t>FareShare’s position</a:t>
            </a:r>
            <a:r>
              <a:rPr lang="en-GB" sz="4400" dirty="0"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latin typeface="+mj-lt"/>
                <a:ea typeface="+mj-ea"/>
                <a:cs typeface="+mj-cs"/>
              </a:rPr>
            </a:b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250825" y="2019300"/>
            <a:ext cx="84248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endParaRPr lang="en-GB" sz="2200" b="1">
              <a:latin typeface="Calibri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GB">
                <a:latin typeface="Calibri" pitchFamily="34" charset="0"/>
              </a:rPr>
              <a:t>Associateof </a:t>
            </a:r>
            <a:r>
              <a:rPr lang="en-GB" i="1">
                <a:latin typeface="Calibri" pitchFamily="34" charset="0"/>
              </a:rPr>
              <a:t>FEBA</a:t>
            </a:r>
            <a:r>
              <a:rPr lang="en-GB">
                <a:latin typeface="Calibri" pitchFamily="34" charset="0"/>
              </a:rPr>
              <a:t> and </a:t>
            </a:r>
            <a:r>
              <a:rPr lang="en-GB" i="1">
                <a:latin typeface="Calibri" pitchFamily="34" charset="0"/>
              </a:rPr>
              <a:t>Global Foodbanking Network</a:t>
            </a:r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Minister-level working relationships with </a:t>
            </a:r>
            <a:r>
              <a:rPr lang="en-GB" i="1">
                <a:latin typeface="Calibri" pitchFamily="34" charset="0"/>
              </a:rPr>
              <a:t>DEFRA 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CEO level relationships with the food industry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Recognised by the UK charity sector – award winning</a:t>
            </a:r>
          </a:p>
          <a:p>
            <a:pPr lvl="1">
              <a:buFont typeface="Wingdings" pitchFamily="2" charset="2"/>
              <a:buChar char="Ø"/>
            </a:pPr>
            <a:endParaRPr lang="en-GB" sz="2200" b="1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GB" sz="2200" b="1">
                <a:latin typeface="Calibri" pitchFamily="34" charset="0"/>
                <a:cs typeface="Times New Roman" pitchFamily="18" charset="0"/>
              </a:rPr>
              <a:t> </a:t>
            </a:r>
            <a:endParaRPr lang="en-GB" sz="22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 descr="\\10-84-0-6\FS_Files\Shared Resources\Photos and Videos\Photos and videos\stock images\display\StandAlone\_Z0B35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797425"/>
            <a:ext cx="1079500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\\10-84-0-6\FS_Files\Shared Resources\Photos and Videos\Photos and videos\stock images\display\_Z0B373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4797425"/>
            <a:ext cx="1008062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868863"/>
            <a:ext cx="792162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827088" y="1700213"/>
            <a:ext cx="7777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Our impact (actual and potential) is recognised through the public, charity and commercial sectors: </a:t>
            </a: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2561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2276475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349500"/>
            <a:ext cx="1150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2997200"/>
            <a:ext cx="7191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3716338"/>
            <a:ext cx="10080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5825" y="3716338"/>
            <a:ext cx="1296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547813" y="1557338"/>
            <a:ext cx="38877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b="1">
              <a:solidFill>
                <a:srgbClr val="99CC00"/>
              </a:solidFill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7652" name="TextBox 23"/>
          <p:cNvSpPr txBox="1">
            <a:spLocks noChangeArrowheads="1"/>
          </p:cNvSpPr>
          <p:nvPr/>
        </p:nvSpPr>
        <p:spPr bwMode="auto">
          <a:xfrm>
            <a:off x="1692275" y="981075"/>
            <a:ext cx="63357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000" b="1">
                <a:solidFill>
                  <a:srgbClr val="99CC00"/>
                </a:solidFill>
                <a:latin typeface="Calibri" pitchFamily="34" charset="0"/>
              </a:rPr>
              <a:t>Recognition of the issues &amp; impact</a:t>
            </a: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700213"/>
            <a:ext cx="1835150" cy="51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349500"/>
            <a:ext cx="2735262" cy="390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http://icould.com/files/2012/01/guardian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00213"/>
            <a:ext cx="2438400" cy="433387"/>
          </a:xfrm>
          <a:prstGeom prst="rect">
            <a:avLst/>
          </a:prstGeom>
          <a:noFill/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2349500"/>
            <a:ext cx="2436812" cy="390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2420938"/>
            <a:ext cx="1079500" cy="109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2420938"/>
            <a:ext cx="792162" cy="111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3575" y="4076700"/>
            <a:ext cx="1152525" cy="92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2012 WINN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4076700"/>
            <a:ext cx="841375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1547813" y="1557338"/>
            <a:ext cx="38877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b="1">
              <a:solidFill>
                <a:srgbClr val="99CC00"/>
              </a:solidFill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350" y="1341438"/>
            <a:ext cx="6553200" cy="7191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4000" b="1" dirty="0">
                <a:solidFill>
                  <a:srgbClr val="99CC00"/>
                </a:solidFill>
                <a:latin typeface="+mn-lt"/>
              </a:rPr>
              <a:t>Potential impact </a:t>
            </a:r>
            <a:r>
              <a:rPr lang="en-GB" sz="4400" dirty="0"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latin typeface="+mj-lt"/>
                <a:ea typeface="+mj-ea"/>
                <a:cs typeface="+mj-cs"/>
              </a:rPr>
            </a:b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0825" y="2349500"/>
            <a:ext cx="84248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GB" sz="2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GB" b="1">
                <a:latin typeface="Calibri" pitchFamily="34" charset="0"/>
              </a:rPr>
              <a:t>1,200 charities </a:t>
            </a:r>
            <a:r>
              <a:rPr lang="en-GB">
                <a:latin typeface="Calibri" pitchFamily="34" charset="0"/>
              </a:rPr>
              <a:t>supported catering for </a:t>
            </a:r>
            <a:r>
              <a:rPr lang="en-GB" b="1">
                <a:latin typeface="Calibri" pitchFamily="34" charset="0"/>
              </a:rPr>
              <a:t>60,000 disadvantaged people every day</a:t>
            </a:r>
          </a:p>
          <a:p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Collectively supporting the voluntary sector to save </a:t>
            </a:r>
            <a:r>
              <a:rPr lang="en-GB" b="1">
                <a:latin typeface="Calibri" pitchFamily="34" charset="0"/>
              </a:rPr>
              <a:t>£16 million</a:t>
            </a:r>
            <a:r>
              <a:rPr lang="en-GB">
                <a:latin typeface="Calibri" pitchFamily="34" charset="0"/>
              </a:rPr>
              <a:t> on their budgets</a:t>
            </a:r>
            <a:endParaRPr lang="en-GB" i="1">
              <a:latin typeface="Calibri" pitchFamily="34" charset="0"/>
            </a:endParaRPr>
          </a:p>
          <a:p>
            <a:pPr lvl="1"/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FareShare Rural </a:t>
            </a:r>
            <a:r>
              <a:rPr lang="en-GB">
                <a:latin typeface="Calibri" pitchFamily="34" charset="0"/>
              </a:rPr>
              <a:t>– a new model to reach vulnerable people outside cities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Public food collections </a:t>
            </a:r>
            <a:r>
              <a:rPr lang="en-GB">
                <a:latin typeface="Calibri" pitchFamily="34" charset="0"/>
              </a:rPr>
              <a:t>– food, funds and pressure on industry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r>
              <a:rPr lang="en-GB" sz="3000" b="1" i="1">
                <a:solidFill>
                  <a:srgbClr val="99CC00"/>
                </a:solidFill>
                <a:latin typeface="Calibri" pitchFamily="34" charset="0"/>
              </a:rPr>
              <a:t>... but, although huge impact, these ambitions are cautious</a:t>
            </a:r>
          </a:p>
          <a:p>
            <a:pPr lvl="1">
              <a:buFont typeface="Wingdings" pitchFamily="2" charset="2"/>
              <a:buChar char="Ø"/>
            </a:pPr>
            <a:endParaRPr lang="en-GB" sz="2200" b="1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GB" sz="2200" b="1">
                <a:latin typeface="Calibri" pitchFamily="34" charset="0"/>
                <a:cs typeface="Times New Roman" pitchFamily="18" charset="0"/>
              </a:rPr>
              <a:t> </a:t>
            </a:r>
            <a:endParaRPr lang="en-GB" sz="2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755650" y="19161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Based on steady growth, our 5 Year Strategy sees: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ppt_slid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0"/>
          <p:cNvSpPr txBox="1">
            <a:spLocks noChangeArrowheads="1"/>
          </p:cNvSpPr>
          <p:nvPr/>
        </p:nvSpPr>
        <p:spPr bwMode="auto">
          <a:xfrm>
            <a:off x="5680075" y="4343400"/>
            <a:ext cx="288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547813" y="1557338"/>
            <a:ext cx="38877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b="1">
              <a:solidFill>
                <a:srgbClr val="99CC00"/>
              </a:solidFill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350" y="1341438"/>
            <a:ext cx="6553200" cy="7191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4000" b="1" dirty="0">
                <a:solidFill>
                  <a:srgbClr val="99CC00"/>
                </a:solidFill>
                <a:latin typeface="+mn-lt"/>
              </a:rPr>
              <a:t>Ingredients to deliver impact</a:t>
            </a:r>
            <a:r>
              <a:rPr lang="en-GB" sz="4400" dirty="0"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latin typeface="+mj-lt"/>
                <a:ea typeface="+mj-ea"/>
                <a:cs typeface="+mj-cs"/>
              </a:rPr>
            </a:b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850" y="2179638"/>
            <a:ext cx="8424863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Food</a:t>
            </a:r>
            <a:r>
              <a:rPr lang="en-GB">
                <a:latin typeface="Calibri" pitchFamily="34" charset="0"/>
              </a:rPr>
              <a:t> – currently accessing &lt; 1% of surplus. Massive potential to rescue more </a:t>
            </a:r>
          </a:p>
          <a:p>
            <a:endParaRPr lang="en-GB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Funds</a:t>
            </a:r>
            <a:r>
              <a:rPr lang="en-GB">
                <a:latin typeface="Calibri" pitchFamily="34" charset="0"/>
              </a:rPr>
              <a:t> – supporting access, management &amp; transportation of food</a:t>
            </a:r>
          </a:p>
          <a:p>
            <a:pPr lvl="1">
              <a:buFont typeface="Wingdings" pitchFamily="2" charset="2"/>
              <a:buChar char="Ø"/>
            </a:pPr>
            <a:endParaRPr lang="en-GB" i="1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i="1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Volunteers</a:t>
            </a:r>
            <a:r>
              <a:rPr lang="en-GB" i="1">
                <a:latin typeface="Calibri" pitchFamily="34" charset="0"/>
              </a:rPr>
              <a:t> – </a:t>
            </a:r>
            <a:r>
              <a:rPr lang="en-GB">
                <a:latin typeface="Calibri" pitchFamily="34" charset="0"/>
              </a:rPr>
              <a:t>the life blood of the charity</a:t>
            </a:r>
          </a:p>
          <a:p>
            <a:pPr lvl="1"/>
            <a:endParaRPr lang="en-GB" sz="2200" b="1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GB" sz="3000" b="1" i="1">
                <a:solidFill>
                  <a:srgbClr val="99CC00"/>
                </a:solidFill>
                <a:latin typeface="Calibri" pitchFamily="34" charset="0"/>
              </a:rPr>
              <a:t>FEAD would accelerate and transform our ability to meet the huge need across the UK</a:t>
            </a:r>
          </a:p>
          <a:p>
            <a:pPr lvl="1"/>
            <a:endParaRPr lang="en-GB" sz="2200" b="1">
              <a:latin typeface="Calibri" pitchFamily="34" charset="0"/>
              <a:cs typeface="Times New Roman" pitchFamily="18" charset="0"/>
            </a:endParaRPr>
          </a:p>
          <a:p>
            <a:pPr lvl="1"/>
            <a:endParaRPr lang="en-GB" sz="2200" b="1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GB" sz="2200" b="1">
                <a:latin typeface="Calibri" pitchFamily="34" charset="0"/>
                <a:cs typeface="Times New Roman" pitchFamily="18" charset="0"/>
              </a:rPr>
              <a:t> </a:t>
            </a:r>
            <a:endParaRPr lang="en-GB" sz="2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755650" y="184467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FareShare needs 3 key ingredients to deliver this impact: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469</Words>
  <Application>Microsoft Office PowerPoint</Application>
  <PresentationFormat>On-screen Show (4:3)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Wingdings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tahel.bar-el</dc:creator>
  <cp:lastModifiedBy>hbailey</cp:lastModifiedBy>
  <cp:revision>309</cp:revision>
  <dcterms:created xsi:type="dcterms:W3CDTF">2012-10-19T15:05:15Z</dcterms:created>
  <dcterms:modified xsi:type="dcterms:W3CDTF">2013-02-22T15:57:13Z</dcterms:modified>
</cp:coreProperties>
</file>